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31"/>
  </p:notesMasterIdLst>
  <p:sldIdLst>
    <p:sldId id="272" r:id="rId3"/>
    <p:sldId id="275" r:id="rId4"/>
    <p:sldId id="276" r:id="rId5"/>
    <p:sldId id="280" r:id="rId6"/>
    <p:sldId id="274" r:id="rId7"/>
    <p:sldId id="277" r:id="rId8"/>
    <p:sldId id="281" r:id="rId9"/>
    <p:sldId id="282" r:id="rId10"/>
    <p:sldId id="283" r:id="rId11"/>
    <p:sldId id="290" r:id="rId12"/>
    <p:sldId id="289" r:id="rId13"/>
    <p:sldId id="285" r:id="rId14"/>
    <p:sldId id="291" r:id="rId15"/>
    <p:sldId id="284" r:id="rId16"/>
    <p:sldId id="292" r:id="rId17"/>
    <p:sldId id="287" r:id="rId18"/>
    <p:sldId id="286" r:id="rId19"/>
    <p:sldId id="288" r:id="rId20"/>
    <p:sldId id="295" r:id="rId21"/>
    <p:sldId id="298" r:id="rId22"/>
    <p:sldId id="299" r:id="rId23"/>
    <p:sldId id="300" r:id="rId24"/>
    <p:sldId id="296" r:id="rId25"/>
    <p:sldId id="297" r:id="rId26"/>
    <p:sldId id="294" r:id="rId27"/>
    <p:sldId id="301" r:id="rId28"/>
    <p:sldId id="293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11/14/2015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11/14/2015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David Adrian, </a:t>
            </a:r>
            <a:r>
              <a:rPr lang="en-US" dirty="0" err="1" smtClean="0"/>
              <a:t>Karthikeyan</a:t>
            </a:r>
            <a:r>
              <a:rPr lang="en-US" dirty="0" smtClean="0"/>
              <a:t> </a:t>
            </a:r>
            <a:r>
              <a:rPr lang="en-US" dirty="0" err="1" smtClean="0"/>
              <a:t>Bhargavan</a:t>
            </a:r>
            <a:r>
              <a:rPr lang="en-US" dirty="0" smtClean="0"/>
              <a:t>, etc.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Presented by Eunyoung Cho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Imperfect Forward Secrecy</a:t>
            </a:r>
            <a:br>
              <a:rPr lang="en-US" dirty="0" smtClean="0"/>
            </a:br>
            <a:r>
              <a:rPr lang="en-US" sz="5300" dirty="0" smtClean="0"/>
              <a:t>How </a:t>
            </a:r>
            <a:r>
              <a:rPr lang="en-US" sz="5300" dirty="0" err="1" smtClean="0"/>
              <a:t>Diffie</a:t>
            </a:r>
            <a:r>
              <a:rPr lang="en-US" sz="5300" dirty="0" smtClean="0"/>
              <a:t>-Hellman Fails in Practice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Top 1M sites that support DHE in HTTPS</a:t>
            </a:r>
          </a:p>
          <a:p>
            <a:pPr lvl="1"/>
            <a:r>
              <a:rPr lang="en-US" dirty="0" smtClean="0"/>
              <a:t>84% (2.9M) servers uses a 1024-bit or smaller group</a:t>
            </a:r>
          </a:p>
          <a:p>
            <a:pPr lvl="2"/>
            <a:r>
              <a:rPr lang="en-US" dirty="0" smtClean="0"/>
              <a:t>With 94% of these using one of five groups</a:t>
            </a:r>
          </a:p>
          <a:p>
            <a:pPr lvl="1"/>
            <a:r>
              <a:rPr lang="en-US" dirty="0" smtClean="0"/>
              <a:t>2.6%(90K) servers use 768-bit primes.</a:t>
            </a:r>
          </a:p>
          <a:p>
            <a:pPr lvl="1"/>
            <a:r>
              <a:rPr lang="en-US" dirty="0" smtClean="0"/>
              <a:t>0.0008% (2.6K) servers use 512-bit primes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55744"/>
          </a:xfrm>
        </p:spPr>
        <p:txBody>
          <a:bodyPr/>
          <a:lstStyle/>
          <a:p>
            <a:r>
              <a:rPr lang="en-US" sz="4400" dirty="0" smtClean="0"/>
              <a:t>Key Size – Small-sized safe primes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43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TLS 1.0 supported weakened ciphers to comply with export regulations in 1990s.</a:t>
            </a:r>
          </a:p>
          <a:p>
            <a:pPr lvl="1"/>
            <a:r>
              <a:rPr lang="en-US" dirty="0" smtClean="0"/>
              <a:t>DHE_EXPORT groups limited to 512 </a:t>
            </a:r>
            <a:r>
              <a:rPr lang="en-US" dirty="0"/>
              <a:t>bits key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Computation is easy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This is never the preferred choice in a TLS </a:t>
            </a:r>
            <a:r>
              <a:rPr lang="en-US" dirty="0" smtClean="0"/>
              <a:t>connection </a:t>
            </a:r>
          </a:p>
          <a:p>
            <a:pPr marL="393192" lvl="1" indent="0">
              <a:buNone/>
            </a:pPr>
            <a:r>
              <a:rPr lang="en-US" sz="2100" dirty="0" smtClean="0"/>
              <a:t>    However….</a:t>
            </a:r>
          </a:p>
          <a:p>
            <a:pPr marL="393192" lvl="1" indent="0">
              <a:buNone/>
            </a:pPr>
            <a:endParaRPr lang="en-US" sz="2100" dirty="0"/>
          </a:p>
          <a:p>
            <a:pPr marL="393192" lvl="1" indent="0">
              <a:buNone/>
            </a:pPr>
            <a:endParaRPr lang="en-US" sz="2100" dirty="0" smtClean="0"/>
          </a:p>
          <a:p>
            <a:pPr lvl="1"/>
            <a:r>
              <a:rPr lang="en-US" sz="2100" dirty="0" smtClean="0"/>
              <a:t>…but only when client asks for it</a:t>
            </a:r>
            <a:r>
              <a:rPr lang="en-US" sz="2100" dirty="0" smtClean="0"/>
              <a:t>.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397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Key Size : what about 512-bit keys?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2748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	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66" y="4614700"/>
            <a:ext cx="10871534" cy="5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055" y="1934745"/>
            <a:ext cx="8014006" cy="43894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35428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Diffie</a:t>
            </a:r>
            <a:r>
              <a:rPr lang="en-US" sz="4400" dirty="0" smtClean="0"/>
              <a:t>-Hellman TLS Handshake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23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DHE_EXPORT handshake looks just like DHE</a:t>
            </a:r>
          </a:p>
          <a:p>
            <a:pPr lvl="1"/>
            <a:r>
              <a:rPr lang="en-US" dirty="0" smtClean="0"/>
              <a:t>Server uses same long-term signing key for both</a:t>
            </a:r>
          </a:p>
          <a:p>
            <a:pPr lvl="1"/>
            <a:r>
              <a:rPr lang="en-US" dirty="0" smtClean="0"/>
              <a:t>Difference is prime-size, which clients don’t check</a:t>
            </a:r>
          </a:p>
          <a:p>
            <a:pPr lvl="1"/>
            <a:r>
              <a:rPr lang="en-US" dirty="0" smtClean="0"/>
              <a:t>Opens the way to a </a:t>
            </a:r>
            <a:r>
              <a:rPr lang="en-US" dirty="0" smtClean="0">
                <a:solidFill>
                  <a:srgbClr val="FF0000"/>
                </a:solidFill>
              </a:rPr>
              <a:t>downgrade attack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178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DHE_EXPORT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41" y="4434752"/>
            <a:ext cx="6288505" cy="821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42" y="4002505"/>
            <a:ext cx="1156651" cy="2213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452" y="4058653"/>
            <a:ext cx="2563610" cy="19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8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28274"/>
            <a:ext cx="10972800" cy="469632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Protocol flaw : Server does not sign chosen cipher suite.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44905"/>
            <a:ext cx="10972800" cy="163629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Logjam</a:t>
            </a:r>
            <a:br>
              <a:rPr lang="en-US" sz="4400" dirty="0" smtClean="0"/>
            </a:br>
            <a:r>
              <a:rPr lang="en-US" sz="3100" dirty="0" smtClean="0"/>
              <a:t>Active </a:t>
            </a:r>
            <a:r>
              <a:rPr lang="en-US" sz="3100" dirty="0"/>
              <a:t>TLS MITM downgrade attack to 512 bit export DHE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7" y="2373301"/>
            <a:ext cx="8250655" cy="41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28274"/>
            <a:ext cx="10972800" cy="4696326"/>
          </a:xfrm>
        </p:spPr>
        <p:txBody>
          <a:bodyPr>
            <a:normAutofit/>
          </a:bodyPr>
          <a:lstStyle/>
          <a:p>
            <a:r>
              <a:rPr lang="en-US" dirty="0" smtClean="0"/>
              <a:t>Downgrade to DHE_EXPORT</a:t>
            </a:r>
          </a:p>
          <a:p>
            <a:r>
              <a:rPr lang="en-US" dirty="0" smtClean="0"/>
              <a:t>A man-in-the-middle attacker can</a:t>
            </a:r>
          </a:p>
          <a:p>
            <a:pPr lvl="1"/>
            <a:r>
              <a:rPr lang="en-US" dirty="0" smtClean="0"/>
              <a:t>Impersonate any server that supports DHE_EXPORT</a:t>
            </a:r>
          </a:p>
          <a:p>
            <a:pPr lvl="1"/>
            <a:r>
              <a:rPr lang="en-US" dirty="0" smtClean="0"/>
              <a:t>At any client that accept 512-bit DHE groups</a:t>
            </a:r>
          </a:p>
          <a:p>
            <a:r>
              <a:rPr lang="en-US" dirty="0" smtClean="0"/>
              <a:t>Export cipher suites in TLS</a:t>
            </a:r>
          </a:p>
          <a:p>
            <a:pPr lvl="1"/>
            <a:r>
              <a:rPr lang="en-US" sz="1800" dirty="0" smtClean="0"/>
              <a:t>TLS_RSA_EXPORT_WITH_RC4_40_MD5</a:t>
            </a:r>
          </a:p>
          <a:p>
            <a:pPr lvl="1"/>
            <a:r>
              <a:rPr lang="en-US" sz="1800" dirty="0" smtClean="0"/>
              <a:t>TLS_RSA_EXPORT_WITH_RC2_CBC_40_MD5</a:t>
            </a:r>
          </a:p>
          <a:p>
            <a:pPr lvl="1"/>
            <a:r>
              <a:rPr lang="en-US" sz="1800" dirty="0" smtClean="0"/>
              <a:t>TLS_RSA_EXPORT_WITH_DES40_CSC_SHA</a:t>
            </a:r>
          </a:p>
          <a:p>
            <a:pPr lvl="1"/>
            <a:r>
              <a:rPr lang="en-US" sz="1800" dirty="0" smtClean="0"/>
              <a:t>TLS_DH_RSA_EXPORT_WITH_DES40_CSC_SHA</a:t>
            </a:r>
          </a:p>
          <a:p>
            <a:pPr lvl="1"/>
            <a:r>
              <a:rPr lang="en-US" sz="1800" dirty="0" smtClean="0"/>
              <a:t>TLS_DHE_DSS_EXPORT_WITH_DES40_CSC_SHA</a:t>
            </a:r>
          </a:p>
          <a:p>
            <a:pPr lvl="1"/>
            <a:r>
              <a:rPr lang="en-US" sz="1800" dirty="0" smtClean="0"/>
              <a:t>TLS_DHE_RSA_EXPORT_WITH_DES40_CSC_SHA</a:t>
            </a:r>
          </a:p>
          <a:p>
            <a:pPr lvl="1"/>
            <a:r>
              <a:rPr lang="en-US" sz="1800" dirty="0" smtClean="0"/>
              <a:t>……..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980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Logjam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9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88695"/>
            <a:ext cx="10972800" cy="47725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Carried out </a:t>
            </a:r>
            <a:r>
              <a:rPr lang="en-US" sz="2400" dirty="0" err="1" smtClean="0"/>
              <a:t>precomputation</a:t>
            </a:r>
            <a:r>
              <a:rPr lang="en-US" sz="2400" dirty="0" smtClean="0"/>
              <a:t> for Apache, </a:t>
            </a:r>
            <a:r>
              <a:rPr lang="en-US" sz="2400" dirty="0" err="1" smtClean="0"/>
              <a:t>mod_ssl</a:t>
            </a:r>
            <a:r>
              <a:rPr lang="en-US" sz="2400" dirty="0" smtClean="0"/>
              <a:t> primes</a:t>
            </a:r>
            <a:r>
              <a:rPr lang="en-US" sz="2400" dirty="0" smtClean="0"/>
              <a:t>.</a:t>
            </a:r>
          </a:p>
          <a:p>
            <a:pPr marL="667512" lvl="2" indent="0">
              <a:buNone/>
            </a:pPr>
            <a:r>
              <a:rPr lang="en-US" sz="1900" dirty="0" smtClean="0"/>
              <a:t>	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After 1 week </a:t>
            </a:r>
            <a:r>
              <a:rPr lang="en-US" sz="2400" dirty="0" err="1" smtClean="0"/>
              <a:t>precomputation</a:t>
            </a:r>
            <a:r>
              <a:rPr lang="en-US" sz="2400" dirty="0" smtClean="0"/>
              <a:t>,</a:t>
            </a:r>
          </a:p>
          <a:p>
            <a:pPr lvl="1"/>
            <a:r>
              <a:rPr lang="en-US" sz="2200" dirty="0" smtClean="0"/>
              <a:t>Per-connection descent computation: </a:t>
            </a:r>
            <a:r>
              <a:rPr lang="en-US" sz="2200" dirty="0" smtClean="0">
                <a:solidFill>
                  <a:srgbClr val="FF0000"/>
                </a:solidFill>
              </a:rPr>
              <a:t>30-150 sec</a:t>
            </a:r>
          </a:p>
          <a:p>
            <a:pPr lvl="1"/>
            <a:r>
              <a:rPr lang="en-US" sz="2200" dirty="0" smtClean="0"/>
              <a:t>Median </a:t>
            </a:r>
            <a:r>
              <a:rPr lang="en-US" sz="2200" dirty="0"/>
              <a:t>individual log time is </a:t>
            </a:r>
            <a:r>
              <a:rPr lang="en-US" sz="2200" dirty="0">
                <a:solidFill>
                  <a:srgbClr val="FF0000"/>
                </a:solidFill>
              </a:rPr>
              <a:t>70 </a:t>
            </a:r>
            <a:r>
              <a:rPr lang="en-US" sz="2200" dirty="0" smtClean="0">
                <a:solidFill>
                  <a:srgbClr val="FF0000"/>
                </a:solidFill>
              </a:rPr>
              <a:t>sec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39701"/>
          </a:xfrm>
        </p:spPr>
        <p:txBody>
          <a:bodyPr/>
          <a:lstStyle/>
          <a:p>
            <a:r>
              <a:rPr lang="en-US" sz="4400" dirty="0" smtClean="0"/>
              <a:t>Computing 512-bit discrete logs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42" y="2396790"/>
            <a:ext cx="80867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84421"/>
            <a:ext cx="10972800" cy="4640179"/>
          </a:xfrm>
        </p:spPr>
        <p:txBody>
          <a:bodyPr/>
          <a:lstStyle/>
          <a:p>
            <a:r>
              <a:rPr lang="en-US" dirty="0" smtClean="0"/>
              <a:t>Parameters hard-coded in implementations or built into standards.</a:t>
            </a:r>
          </a:p>
          <a:p>
            <a:r>
              <a:rPr lang="en-US" dirty="0" smtClean="0"/>
              <a:t>92% of DHE_EXPORT host choose one of two 512-bit primes.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Top ten primes accounted for 99% of DHE_EXPORT-tolerant hosts.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557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hosts use the same parameters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93" y="2766260"/>
            <a:ext cx="53911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92442"/>
            <a:ext cx="10972800" cy="4632158"/>
          </a:xfrm>
        </p:spPr>
        <p:txBody>
          <a:bodyPr/>
          <a:lstStyle/>
          <a:p>
            <a:r>
              <a:rPr lang="en-US" dirty="0" smtClean="0"/>
              <a:t>Some web browsers start sending data too early</a:t>
            </a:r>
          </a:p>
          <a:p>
            <a:pPr lvl="1"/>
            <a:r>
              <a:rPr lang="en-US" dirty="0" smtClean="0"/>
              <a:t>To optimize TLS performance for PFS </a:t>
            </a:r>
            <a:r>
              <a:rPr lang="en-US" dirty="0" err="1" smtClean="0"/>
              <a:t>ciphersuites</a:t>
            </a:r>
            <a:endParaRPr lang="en-US" dirty="0" smtClean="0"/>
          </a:p>
          <a:p>
            <a:r>
              <a:rPr lang="en-US" dirty="0" smtClean="0"/>
              <a:t>No need to wait up to 150 sec for DLP</a:t>
            </a:r>
          </a:p>
          <a:p>
            <a:r>
              <a:rPr lang="en-US" dirty="0" smtClean="0"/>
              <a:t>Logjam can capture this early application data and compute DLP at leisure to read password/cookies</a:t>
            </a:r>
          </a:p>
          <a:p>
            <a:pPr marL="393192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r>
              <a:rPr lang="en-US" dirty="0" smtClean="0"/>
              <a:t>					 …..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1786"/>
          </a:xfrm>
        </p:spPr>
        <p:txBody>
          <a:bodyPr/>
          <a:lstStyle/>
          <a:p>
            <a:r>
              <a:rPr lang="en-US" sz="4400" dirty="0" smtClean="0"/>
              <a:t>Logjam – Exploiting False Start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42" y="4116805"/>
            <a:ext cx="7772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14" y="5396163"/>
            <a:ext cx="70675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4211"/>
            <a:ext cx="10972800" cy="4720389"/>
          </a:xfrm>
        </p:spPr>
        <p:txBody>
          <a:bodyPr/>
          <a:lstStyle/>
          <a:p>
            <a:r>
              <a:rPr lang="en-US" dirty="0" smtClean="0"/>
              <a:t>For DHE_EXPORT connections</a:t>
            </a:r>
          </a:p>
          <a:p>
            <a:pPr lvl="1"/>
            <a:r>
              <a:rPr lang="en-US" dirty="0" smtClean="0"/>
              <a:t>Connections between Chrome/Firefox/IE and 8.4% of </a:t>
            </a:r>
            <a:r>
              <a:rPr lang="en-US" dirty="0"/>
              <a:t>w</a:t>
            </a:r>
            <a:r>
              <a:rPr lang="en-US" dirty="0" smtClean="0"/>
              <a:t>ebsites can be broken offline( no forward secrecy)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For regular DHE, they need to break bigger groups</a:t>
            </a:r>
          </a:p>
          <a:p>
            <a:pPr lvl="1"/>
            <a:r>
              <a:rPr lang="en-US" dirty="0" smtClean="0"/>
              <a:t>For academics, probably need to algorithmic improvements</a:t>
            </a:r>
          </a:p>
          <a:p>
            <a:pPr lvl="1"/>
            <a:r>
              <a:rPr lang="en-US" dirty="0" smtClean="0"/>
              <a:t>For governments, 768 bits is definitely reachable.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95849"/>
          </a:xfrm>
        </p:spPr>
        <p:txBody>
          <a:bodyPr/>
          <a:lstStyle/>
          <a:p>
            <a:r>
              <a:rPr lang="en-US" sz="4400" dirty="0" smtClean="0"/>
              <a:t>Cost estimates for bigger groups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53" y="4387296"/>
            <a:ext cx="6329362" cy="21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6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08484"/>
            <a:ext cx="10972800" cy="46161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objects embed some cryptography.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r>
              <a:rPr lang="en-US" sz="2400" dirty="0" smtClean="0"/>
              <a:t>Protocols includes various kinds of primitives.</a:t>
            </a:r>
          </a:p>
          <a:p>
            <a:pPr lvl="1"/>
            <a:r>
              <a:rPr lang="en-US" sz="1800" dirty="0" smtClean="0"/>
              <a:t>Symmetric cryptography (AES, …)</a:t>
            </a:r>
          </a:p>
          <a:p>
            <a:pPr lvl="1"/>
            <a:r>
              <a:rPr lang="en-US" sz="1800" dirty="0" smtClean="0"/>
              <a:t>Hash functions (md5, SHA-1, SHA-3,…)</a:t>
            </a:r>
          </a:p>
          <a:p>
            <a:pPr lvl="1"/>
            <a:r>
              <a:rPr lang="en-US" sz="1800" dirty="0" smtClean="0"/>
              <a:t>Public-key cryptography (RSA, DSA,...)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99596"/>
          </a:xfrm>
        </p:spPr>
        <p:txBody>
          <a:bodyPr/>
          <a:lstStyle/>
          <a:p>
            <a:r>
              <a:rPr lang="en-US" sz="4000" dirty="0" smtClean="0"/>
              <a:t>What does security depend on?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31" y="2243640"/>
            <a:ext cx="624840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61" y="5592421"/>
            <a:ext cx="74580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15979"/>
            <a:ext cx="10972800" cy="4808621"/>
          </a:xfrm>
        </p:spPr>
        <p:txBody>
          <a:bodyPr/>
          <a:lstStyle/>
          <a:p>
            <a:r>
              <a:rPr lang="en-US" dirty="0" smtClean="0"/>
              <a:t>IKE key Exchange for VPNs/IPsec</a:t>
            </a:r>
          </a:p>
          <a:p>
            <a:pPr lvl="1"/>
            <a:r>
              <a:rPr lang="en-US" dirty="0" smtClean="0"/>
              <a:t>IKE </a:t>
            </a:r>
            <a:r>
              <a:rPr lang="en-US" dirty="0"/>
              <a:t>c</a:t>
            </a:r>
            <a:r>
              <a:rPr lang="en-US" dirty="0" smtClean="0"/>
              <a:t>hooses </a:t>
            </a:r>
            <a:r>
              <a:rPr lang="en-US" dirty="0" err="1" smtClean="0"/>
              <a:t>Diffie</a:t>
            </a:r>
            <a:r>
              <a:rPr lang="en-US" dirty="0" smtClean="0"/>
              <a:t>-Hellman parameters from standardized set.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156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</a:t>
            </a:r>
            <a:r>
              <a:rPr lang="en-US" sz="4400" dirty="0" smtClean="0"/>
              <a:t>ecrypt the VPN traffic?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47" y="2618372"/>
            <a:ext cx="85344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1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pre-Shared Key</a:t>
            </a:r>
          </a:p>
          <a:p>
            <a:r>
              <a:rPr lang="en-US" dirty="0" smtClean="0"/>
              <a:t>Locate complete paired collect</a:t>
            </a:r>
          </a:p>
          <a:p>
            <a:r>
              <a:rPr lang="en-US" dirty="0" smtClean="0"/>
              <a:t>Locate both IKE and ESP traffic</a:t>
            </a:r>
          </a:p>
          <a:p>
            <a:r>
              <a:rPr lang="en-US" dirty="0" smtClean="0"/>
              <a:t>Have collection sites do </a:t>
            </a:r>
            <a:r>
              <a:rPr lang="en-US" dirty="0"/>
              <a:t>s</a:t>
            </a:r>
            <a:r>
              <a:rPr lang="en-US" dirty="0" smtClean="0"/>
              <a:t>urveys for the IP’s</a:t>
            </a:r>
          </a:p>
          <a:p>
            <a:r>
              <a:rPr lang="en-US" dirty="0" smtClean="0"/>
              <a:t>Find better quality collect with rich metadata</a:t>
            </a:r>
          </a:p>
          <a:p>
            <a:r>
              <a:rPr lang="en-US" dirty="0" smtClean="0"/>
              <a:t>Refer to NSA VPN Attack Orchestration in the paper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9807"/>
          </a:xfrm>
        </p:spPr>
        <p:txBody>
          <a:bodyPr/>
          <a:lstStyle/>
          <a:p>
            <a:r>
              <a:rPr lang="en-US" sz="4400" dirty="0"/>
              <a:t>Decrypt the VPN traffic?</a:t>
            </a:r>
          </a:p>
        </p:txBody>
      </p:sp>
    </p:spTree>
    <p:extLst>
      <p:ext uri="{BB962C8B-B14F-4D97-AF65-F5344CB8AC3E}">
        <p14:creationId xmlns:p14="http://schemas.microsoft.com/office/powerpoint/2010/main" val="383574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00463"/>
            <a:ext cx="10972800" cy="5157537"/>
          </a:xfrm>
        </p:spPr>
        <p:txBody>
          <a:bodyPr/>
          <a:lstStyle/>
          <a:p>
            <a:r>
              <a:rPr lang="en-US" sz="2000" dirty="0" smtClean="0"/>
              <a:t>It seems plausible!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 1024-bit DH break is a parsimonious explanation for NSA’s large-scale passive decryption of VPN traffic.</a:t>
            </a:r>
          </a:p>
          <a:p>
            <a:r>
              <a:rPr lang="en-US" sz="2000" dirty="0" smtClean="0"/>
              <a:t>A well-designed “implant” would have fewer requirements.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95849"/>
          </a:xfrm>
        </p:spPr>
        <p:txBody>
          <a:bodyPr>
            <a:normAutofit/>
          </a:bodyPr>
          <a:lstStyle/>
          <a:p>
            <a:r>
              <a:rPr lang="en-US" sz="4000" dirty="0"/>
              <a:t>Decrypt the VPN traffic?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9" y="2251273"/>
            <a:ext cx="7268076" cy="30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4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IKEv1, IKEv2, SSH all use 768-bit/1024-bit groups</a:t>
            </a:r>
          </a:p>
          <a:p>
            <a:pPr lvl="1"/>
            <a:r>
              <a:rPr lang="en-US" sz="2000" dirty="0" smtClean="0"/>
              <a:t>6% of IKEv2 servers use Oakley 1 (768-bits)</a:t>
            </a:r>
          </a:p>
          <a:p>
            <a:pPr lvl="1"/>
            <a:r>
              <a:rPr lang="en-US" sz="2000" dirty="0" smtClean="0"/>
              <a:t>64% </a:t>
            </a:r>
            <a:r>
              <a:rPr lang="en-US" sz="2000" dirty="0"/>
              <a:t>of IKEv2 servers use Oakley </a:t>
            </a:r>
            <a:r>
              <a:rPr lang="en-US" sz="2000" dirty="0" smtClean="0"/>
              <a:t>2 (1024-bits)</a:t>
            </a:r>
          </a:p>
          <a:p>
            <a:pPr lvl="1"/>
            <a:r>
              <a:rPr lang="en-US" sz="2000" dirty="0" smtClean="0"/>
              <a:t>26</a:t>
            </a:r>
            <a:r>
              <a:rPr lang="en-US" sz="2000" dirty="0"/>
              <a:t>% of </a:t>
            </a:r>
            <a:r>
              <a:rPr lang="en-US" sz="2000" dirty="0" smtClean="0"/>
              <a:t>SSH servers </a:t>
            </a:r>
            <a:r>
              <a:rPr lang="en-US" sz="2000" dirty="0"/>
              <a:t>use Oakley </a:t>
            </a:r>
            <a:r>
              <a:rPr lang="en-US" sz="2000" dirty="0" smtClean="0"/>
              <a:t>2 (1024-bits)</a:t>
            </a:r>
          </a:p>
          <a:p>
            <a:pPr lvl="1"/>
            <a:r>
              <a:rPr lang="en-US" sz="2000" dirty="0" smtClean="0"/>
              <a:t>13% </a:t>
            </a:r>
            <a:r>
              <a:rPr lang="en-US" sz="2000" dirty="0"/>
              <a:t>of </a:t>
            </a:r>
            <a:r>
              <a:rPr lang="en-US" sz="2000" dirty="0" smtClean="0"/>
              <a:t>HTTPS </a:t>
            </a:r>
            <a:r>
              <a:rPr lang="en-US" sz="2000" dirty="0"/>
              <a:t>servers </a:t>
            </a:r>
            <a:r>
              <a:rPr lang="en-US" sz="2000" dirty="0" smtClean="0"/>
              <a:t>use 1024-bit Apache group 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39701"/>
          </a:xfrm>
        </p:spPr>
        <p:txBody>
          <a:bodyPr/>
          <a:lstStyle/>
          <a:p>
            <a:r>
              <a:rPr lang="en-US" sz="4400" dirty="0" smtClean="0"/>
              <a:t>Impact of breaking bigger groups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19" y="4021806"/>
            <a:ext cx="105537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88168"/>
            <a:ext cx="10972800" cy="4736432"/>
          </a:xfrm>
        </p:spPr>
        <p:txBody>
          <a:bodyPr/>
          <a:lstStyle/>
          <a:p>
            <a:r>
              <a:rPr lang="en-US" dirty="0" err="1" smtClean="0"/>
              <a:t>Precomputation</a:t>
            </a:r>
            <a:r>
              <a:rPr lang="en-US" dirty="0" smtClean="0"/>
              <a:t> for a single 1024-bit prime allows passive decryption of connections to 66% of VPN servers and 26% of SSH servers</a:t>
            </a:r>
          </a:p>
          <a:p>
            <a:pPr marL="0" indent="0">
              <a:buNone/>
            </a:pPr>
            <a:r>
              <a:rPr lang="en-US" dirty="0" smtClean="0"/>
              <a:t>    in Oakley Group 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Precomputation</a:t>
            </a:r>
            <a:r>
              <a:rPr lang="en-US" dirty="0" smtClean="0"/>
              <a:t> for a second common 1024-bit prime allows passive decryption for 18% of top 1M HTTPS domains</a:t>
            </a:r>
          </a:p>
          <a:p>
            <a:pPr marL="0" indent="0">
              <a:buNone/>
            </a:pPr>
            <a:r>
              <a:rPr lang="en-US" dirty="0" smtClean="0"/>
              <a:t>   in Apache 2.2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076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Parameter reuse for 1024-bit </a:t>
            </a:r>
            <a:r>
              <a:rPr lang="en-US" sz="4000" dirty="0" err="1" smtClean="0"/>
              <a:t>Diffie</a:t>
            </a:r>
            <a:r>
              <a:rPr lang="en-US" sz="4000" dirty="0" smtClean="0"/>
              <a:t>-Hellman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935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4211"/>
            <a:ext cx="10972800" cy="47203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Logjam </a:t>
            </a:r>
            <a:r>
              <a:rPr lang="en-US" sz="2800" dirty="0" smtClean="0"/>
              <a:t>Mitigation </a:t>
            </a:r>
            <a:endParaRPr lang="en-US" dirty="0" smtClean="0"/>
          </a:p>
          <a:p>
            <a:pPr lvl="1"/>
            <a:r>
              <a:rPr lang="en-US" dirty="0" smtClean="0"/>
              <a:t>Security updates to major TLS libraries, web browsers, websites, mail servers</a:t>
            </a:r>
          </a:p>
          <a:p>
            <a:pPr lvl="2"/>
            <a:r>
              <a:rPr lang="en-US" dirty="0" smtClean="0"/>
              <a:t>Disable 512-bit, then 768-bit, then 1024 bit</a:t>
            </a:r>
          </a:p>
          <a:p>
            <a:pPr lvl="2"/>
            <a:r>
              <a:rPr lang="en-US" dirty="0" smtClean="0"/>
              <a:t>They recommend 2048-bit safe primes</a:t>
            </a:r>
          </a:p>
          <a:p>
            <a:pPr lvl="2"/>
            <a:r>
              <a:rPr lang="en-US" dirty="0"/>
              <a:t>Major browsers have raised minimum DH lengths:</a:t>
            </a:r>
          </a:p>
          <a:p>
            <a:pPr lvl="3"/>
            <a:r>
              <a:rPr lang="en-US" dirty="0"/>
              <a:t>IE, Chrome, Firefox to 1024 </a:t>
            </a:r>
            <a:r>
              <a:rPr lang="en-US" dirty="0" smtClean="0"/>
              <a:t>bits</a:t>
            </a:r>
            <a:endParaRPr lang="en-US" dirty="0"/>
          </a:p>
          <a:p>
            <a:pPr lvl="3"/>
            <a:r>
              <a:rPr lang="en-US" dirty="0"/>
              <a:t>Safari to 768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TLS 1.3 draft anti-downgrade mechanism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5574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Solutions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2434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1024-bit discrete log within range for governments</a:t>
            </a:r>
          </a:p>
          <a:p>
            <a:r>
              <a:rPr lang="en-US" sz="2800" dirty="0" smtClean="0"/>
              <a:t>Parameter </a:t>
            </a:r>
            <a:r>
              <a:rPr lang="en-US" sz="2800" dirty="0" err="1" smtClean="0"/>
              <a:t>reues</a:t>
            </a:r>
            <a:r>
              <a:rPr lang="en-US" sz="2800" dirty="0" smtClean="0"/>
              <a:t> allows wide-scale passive decryption</a:t>
            </a:r>
          </a:p>
          <a:p>
            <a:pPr lvl="1"/>
            <a:r>
              <a:rPr lang="en-US" dirty="0" smtClean="0"/>
              <a:t>Mitigations</a:t>
            </a:r>
          </a:p>
          <a:p>
            <a:pPr lvl="2"/>
            <a:r>
              <a:rPr lang="en-US" dirty="0" smtClean="0"/>
              <a:t>Move to elliptic </a:t>
            </a:r>
            <a:r>
              <a:rPr lang="en-US" dirty="0"/>
              <a:t>c</a:t>
            </a:r>
            <a:r>
              <a:rPr lang="en-US" dirty="0" smtClean="0"/>
              <a:t>urve cryptography</a:t>
            </a:r>
          </a:p>
          <a:p>
            <a:pPr lvl="2"/>
            <a:r>
              <a:rPr lang="en-US" dirty="0" smtClean="0"/>
              <a:t>If ECC is not an option, use 2048 bit primes.</a:t>
            </a:r>
          </a:p>
          <a:p>
            <a:pPr lvl="2"/>
            <a:r>
              <a:rPr lang="en-US" dirty="0" smtClean="0"/>
              <a:t>If 2048 bit primes are not an options, generate a fresh 1024 bit prime.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Solutions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059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6611"/>
            <a:ext cx="10972800" cy="4567989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 smtClean="0"/>
              <a:t>Stronger key exchanges, fewer options</a:t>
            </a:r>
          </a:p>
          <a:p>
            <a:pPr lvl="1"/>
            <a:r>
              <a:rPr lang="en-US" dirty="0" smtClean="0"/>
              <a:t>DCDHE and DHE by default, </a:t>
            </a:r>
            <a:r>
              <a:rPr lang="en-US" dirty="0" smtClean="0">
                <a:solidFill>
                  <a:srgbClr val="FF0000"/>
                </a:solidFill>
              </a:rPr>
              <a:t>no RSA key transport</a:t>
            </a:r>
          </a:p>
          <a:p>
            <a:pPr lvl="1"/>
            <a:r>
              <a:rPr lang="en-US" dirty="0" smtClean="0"/>
              <a:t>Fixed DH groups (&gt;2047 bits) and EC curves (&gt;255 bits)</a:t>
            </a:r>
          </a:p>
          <a:p>
            <a:pPr lvl="1"/>
            <a:r>
              <a:rPr lang="en-US" dirty="0" smtClean="0"/>
              <a:t>Only AEAD ciphers(AES-GCM), </a:t>
            </a:r>
            <a:r>
              <a:rPr lang="en-US" dirty="0" smtClean="0">
                <a:solidFill>
                  <a:srgbClr val="FF0000"/>
                </a:solidFill>
              </a:rPr>
              <a:t>no CBC, no RC4</a:t>
            </a:r>
          </a:p>
          <a:p>
            <a:r>
              <a:rPr lang="en-US" dirty="0" smtClean="0"/>
              <a:t>Signatures, session keys bound to handshake parameters</a:t>
            </a:r>
          </a:p>
          <a:p>
            <a:pPr lvl="1"/>
            <a:r>
              <a:rPr lang="en-US" dirty="0" smtClean="0"/>
              <a:t>Server signature covers </a:t>
            </a:r>
            <a:r>
              <a:rPr lang="en-US" dirty="0" err="1" smtClean="0"/>
              <a:t>ciphersuite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preventing Logjam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Faster</a:t>
            </a:r>
          </a:p>
          <a:p>
            <a:pPr lvl="1"/>
            <a:r>
              <a:rPr lang="en-US" dirty="0" smtClean="0"/>
              <a:t>Lower latency with 1 round-trip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63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protocol: TLS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Logjam is an active TLS MIMT (         ) Attack to 512-bit DHE (       )-grade cipher suites.</a:t>
            </a:r>
          </a:p>
          <a:p>
            <a:endParaRPr lang="en-US" dirty="0" smtClean="0"/>
          </a:p>
          <a:p>
            <a:r>
              <a:rPr lang="en-US" dirty="0" smtClean="0"/>
              <a:t>The number field sieve algorithm for discrete log consists of a </a:t>
            </a:r>
            <a:r>
              <a:rPr lang="en-US" dirty="0" err="1" smtClean="0"/>
              <a:t>precomputation</a:t>
            </a:r>
            <a:r>
              <a:rPr lang="en-US" dirty="0" smtClean="0"/>
              <a:t> stage </a:t>
            </a:r>
            <a:r>
              <a:rPr lang="en-US"/>
              <a:t>and an individual log computation stage. </a:t>
            </a:r>
            <a:r>
              <a:rPr lang="en-US" dirty="0" smtClean="0"/>
              <a:t>What is “four steps” in the stages?</a:t>
            </a:r>
          </a:p>
          <a:p>
            <a:endParaRPr lang="en-US" dirty="0" smtClean="0"/>
          </a:p>
          <a:p>
            <a:r>
              <a:rPr lang="en-US" dirty="0" smtClean="0"/>
              <a:t>With a decent implementation, the computation takes an average of 70 sec. How can attacker work around this delay?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Cryptographic protocols</a:t>
            </a:r>
            <a:endParaRPr lang="en-US" dirty="0"/>
          </a:p>
          <a:p>
            <a:r>
              <a:rPr lang="en-US" dirty="0" smtClean="0"/>
              <a:t>Implementation of cryptographic software</a:t>
            </a:r>
          </a:p>
          <a:p>
            <a:r>
              <a:rPr lang="en-US" dirty="0" smtClean="0"/>
              <a:t>Auditing implementations</a:t>
            </a:r>
          </a:p>
          <a:p>
            <a:r>
              <a:rPr lang="en-US" dirty="0" smtClean="0"/>
              <a:t>Scrutiny of cryptographic primitives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Oppositely…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Breaking a public-key cryptographic primitive by solving a mathematical problem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7828"/>
          </a:xfrm>
        </p:spPr>
        <p:txBody>
          <a:bodyPr/>
          <a:lstStyle/>
          <a:p>
            <a:r>
              <a:rPr lang="en-US" sz="3600" dirty="0" smtClean="0"/>
              <a:t>Various fields of study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84421"/>
            <a:ext cx="10972800" cy="4640179"/>
          </a:xfrm>
        </p:spPr>
        <p:txBody>
          <a:bodyPr/>
          <a:lstStyle/>
          <a:p>
            <a:r>
              <a:rPr lang="en-US" dirty="0" smtClean="0"/>
              <a:t>Breaking a public-key cryptographic primitive</a:t>
            </a:r>
          </a:p>
          <a:p>
            <a:r>
              <a:rPr lang="en-US" dirty="0" smtClean="0"/>
              <a:t>Usual measurement unit is </a:t>
            </a:r>
            <a:r>
              <a:rPr lang="en-US" dirty="0" smtClean="0">
                <a:solidFill>
                  <a:srgbClr val="FF0000"/>
                </a:solidFill>
              </a:rPr>
              <a:t>public key size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When key size grows</a:t>
            </a:r>
          </a:p>
          <a:p>
            <a:pPr lvl="1"/>
            <a:r>
              <a:rPr lang="en-US" dirty="0" smtClean="0"/>
              <a:t>The mathematical problem is harder to solve. 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hardness</a:t>
            </a:r>
            <a:r>
              <a:rPr lang="en-US" dirty="0" smtClean="0"/>
              <a:t> of the mathematical problem depends on the </a:t>
            </a:r>
            <a:r>
              <a:rPr lang="en-US" dirty="0" smtClean="0">
                <a:solidFill>
                  <a:srgbClr val="FF0000"/>
                </a:solidFill>
              </a:rPr>
              <a:t>algorithm used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Legitimate computation is </a:t>
            </a:r>
            <a:r>
              <a:rPr lang="en-US" dirty="0" smtClean="0">
                <a:solidFill>
                  <a:srgbClr val="FF0000"/>
                </a:solidFill>
              </a:rPr>
              <a:t>less efficient.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compromise </a:t>
            </a:r>
            <a:r>
              <a:rPr lang="en-US" dirty="0" smtClean="0"/>
              <a:t>is </a:t>
            </a:r>
            <a:r>
              <a:rPr lang="en-US" dirty="0"/>
              <a:t>to be found when deploying public-key cryptography.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7723"/>
          </a:xfrm>
        </p:spPr>
        <p:txBody>
          <a:bodyPr/>
          <a:lstStyle/>
          <a:p>
            <a:r>
              <a:rPr lang="en-US" sz="4400" dirty="0" smtClean="0"/>
              <a:t>Goals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735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review of </a:t>
            </a:r>
            <a:r>
              <a:rPr lang="en-US" dirty="0" err="1" smtClean="0"/>
              <a:t>Diffie</a:t>
            </a:r>
            <a:r>
              <a:rPr lang="en-US" dirty="0" smtClean="0"/>
              <a:t>-Hellman using a Video clip (&lt; 3min)</a:t>
            </a:r>
          </a:p>
          <a:p>
            <a:endParaRPr lang="en-US" dirty="0"/>
          </a:p>
          <a:p>
            <a:r>
              <a:rPr lang="en-US" dirty="0" smtClean="0"/>
              <a:t>Public Parameters</a:t>
            </a:r>
          </a:p>
          <a:p>
            <a:pPr lvl="1"/>
            <a:r>
              <a:rPr lang="en-US" dirty="0" smtClean="0"/>
              <a:t>p : a prime</a:t>
            </a:r>
          </a:p>
          <a:p>
            <a:pPr lvl="1"/>
            <a:r>
              <a:rPr lang="en-US" dirty="0" smtClean="0"/>
              <a:t>g : &lt; p group generator (often 2 or 5)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782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Diffie</a:t>
            </a:r>
            <a:r>
              <a:rPr lang="en-US" sz="4000" dirty="0" smtClean="0"/>
              <a:t>-Hellman 1976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support for “mod p” </a:t>
            </a:r>
            <a:r>
              <a:rPr lang="en-US" dirty="0" err="1" smtClean="0"/>
              <a:t>Diffie</a:t>
            </a:r>
            <a:r>
              <a:rPr lang="en-US" dirty="0" smtClean="0"/>
              <a:t>-Hellman in Spring 2015 was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DHKE is extremely common on the internet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1" y="2700362"/>
            <a:ext cx="4580022" cy="34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07144"/>
                <a:ext cx="10972800" cy="43891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Key exchange happens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at the beginning of a secure communication.</a:t>
                </a:r>
              </a:p>
              <a:p>
                <a:pPr lvl="1"/>
                <a:r>
                  <a:rPr lang="en-US" dirty="0" smtClean="0"/>
                  <a:t>Alice and Bob both gained knowledge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dirty="0" smtClean="0"/>
                  <a:t> and used it for deriving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session key</a:t>
                </a:r>
                <a:r>
                  <a:rPr lang="en-US" dirty="0" smtClean="0"/>
                  <a:t> for encrypting the remainder of communication (with AES).</a:t>
                </a:r>
              </a:p>
              <a:p>
                <a:pPr lvl="1"/>
                <a:r>
                  <a:rPr lang="en-US" dirty="0" smtClean="0"/>
                  <a:t>An eavesdropper cannot derive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 unless he solves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discrete logarithm problem (DLP)GF(p)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Attackers need to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a  for one session key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Number field sieve to solve DLP</a:t>
                </a:r>
              </a:p>
              <a:p>
                <a:pPr lvl="1"/>
                <a:r>
                  <a:rPr lang="en-US" dirty="0"/>
                  <a:t>With x = p</a:t>
                </a:r>
              </a:p>
              <a:p>
                <a:endParaRPr lang="en-US" dirty="0"/>
              </a:p>
              <a:p>
                <a:pPr marL="393192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07144"/>
                <a:ext cx="10972800" cy="4389120"/>
              </a:xfrm>
              <a:blipFill rotWithShape="0">
                <a:blip r:embed="rId2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39701"/>
          </a:xfrm>
        </p:spPr>
        <p:txBody>
          <a:bodyPr/>
          <a:lstStyle/>
          <a:p>
            <a:r>
              <a:rPr lang="en-US" sz="4400" dirty="0" smtClean="0"/>
              <a:t>What is key exchange useful for?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42" y="5351827"/>
            <a:ext cx="10159916" cy="8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72653"/>
            <a:ext cx="10972800" cy="5085347"/>
          </a:xfrm>
        </p:spPr>
        <p:txBody>
          <a:bodyPr>
            <a:normAutofit/>
          </a:bodyPr>
          <a:lstStyle/>
          <a:p>
            <a:r>
              <a:rPr lang="en-US" dirty="0" smtClean="0"/>
              <a:t>Goal : given                                , find x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11891"/>
          </a:xfrm>
        </p:spPr>
        <p:txBody>
          <a:bodyPr/>
          <a:lstStyle/>
          <a:p>
            <a:r>
              <a:rPr lang="en-US" sz="4400" dirty="0" smtClean="0"/>
              <a:t>The Number Field Sieve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178" y="1772653"/>
            <a:ext cx="2505075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2364647"/>
            <a:ext cx="8305423" cy="1806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116" y="4297583"/>
            <a:ext cx="6594809" cy="190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68" y="6260528"/>
            <a:ext cx="10315575" cy="3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4316"/>
            <a:ext cx="10972800" cy="46802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exchange uses </a:t>
            </a:r>
            <a:r>
              <a:rPr lang="en-US" dirty="0" err="1" smtClean="0"/>
              <a:t>Diffie-Hellan</a:t>
            </a:r>
            <a:r>
              <a:rPr lang="en-US" dirty="0" smtClean="0"/>
              <a:t> : DHE or ECDHE</a:t>
            </a:r>
          </a:p>
          <a:p>
            <a:r>
              <a:rPr lang="en-US" dirty="0" smtClean="0"/>
              <a:t>For DHE, primes are </a:t>
            </a:r>
          </a:p>
          <a:p>
            <a:r>
              <a:rPr lang="en-US" dirty="0" smtClean="0"/>
              <a:t>Internet-wide scan of HTTPS servers using </a:t>
            </a:r>
            <a:r>
              <a:rPr lang="en-US" dirty="0" err="1" smtClean="0"/>
              <a:t>Zmap</a:t>
            </a:r>
            <a:endParaRPr lang="en-US" dirty="0" smtClean="0"/>
          </a:p>
          <a:p>
            <a:pPr lvl="1"/>
            <a:r>
              <a:rPr lang="en-US" dirty="0" smtClean="0"/>
              <a:t>14.3M hosts, 24% support DHE </a:t>
            </a:r>
            <a:endParaRPr lang="en-US" dirty="0"/>
          </a:p>
          <a:p>
            <a:pPr lvl="1"/>
            <a:r>
              <a:rPr lang="en-US" dirty="0" smtClean="0"/>
              <a:t>70,000 distinct groups (</a:t>
            </a:r>
            <a:r>
              <a:rPr lang="en-US" dirty="0" err="1" smtClean="0"/>
              <a:t>p,g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Composite-order groups with short exponents</a:t>
            </a:r>
          </a:p>
          <a:p>
            <a:pPr lvl="1"/>
            <a:r>
              <a:rPr lang="en-US" dirty="0" smtClean="0"/>
              <a:t>4800 groups where (p-1)/2 was not prime</a:t>
            </a:r>
          </a:p>
          <a:p>
            <a:pPr lvl="1"/>
            <a:r>
              <a:rPr lang="en-US" dirty="0" smtClean="0"/>
              <a:t>Got prime factors for 750 groups on 40K connection</a:t>
            </a:r>
          </a:p>
          <a:p>
            <a:pPr lvl="1"/>
            <a:r>
              <a:rPr lang="en-US" dirty="0" smtClean="0"/>
              <a:t>Some servers used short exponents : 128/160 bits</a:t>
            </a:r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Pohlig</a:t>
            </a:r>
            <a:r>
              <a:rPr lang="en-US" dirty="0" smtClean="0"/>
              <a:t>-Hellman to compute</a:t>
            </a:r>
          </a:p>
          <a:p>
            <a:pPr lvl="2"/>
            <a:r>
              <a:rPr lang="en-US" dirty="0" smtClean="0"/>
              <a:t>Full secret exponent for 159 servers</a:t>
            </a:r>
          </a:p>
          <a:p>
            <a:pPr lvl="2"/>
            <a:r>
              <a:rPr lang="en-US" dirty="0" smtClean="0"/>
              <a:t>Partial exponent for 460 servers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75533"/>
          </a:xfrm>
        </p:spPr>
        <p:txBody>
          <a:bodyPr>
            <a:noAutofit/>
          </a:bodyPr>
          <a:lstStyle/>
          <a:p>
            <a:r>
              <a:rPr lang="en-US" sz="4400" dirty="0" smtClean="0"/>
              <a:t>Key Size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862" y="2021304"/>
            <a:ext cx="1833909" cy="4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1083</Words>
  <Application>Microsoft Office PowerPoint</Application>
  <PresentationFormat>Widescreen</PresentationFormat>
  <Paragraphs>225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Cambria Math</vt:lpstr>
      <vt:lpstr>Century Gothic</vt:lpstr>
      <vt:lpstr>Palatino Linotype</vt:lpstr>
      <vt:lpstr>Wingdings</vt:lpstr>
      <vt:lpstr>Wingdings 2</vt:lpstr>
      <vt:lpstr>Presentation on brainstorming</vt:lpstr>
      <vt:lpstr>Imperfect Forward Secrecy How Diffie-Hellman Fails in Practice</vt:lpstr>
      <vt:lpstr>What does security depend on?</vt:lpstr>
      <vt:lpstr>Various fields of study</vt:lpstr>
      <vt:lpstr>Goals</vt:lpstr>
      <vt:lpstr>Diffie-Hellman 1976</vt:lpstr>
      <vt:lpstr>DHKE is extremely common on the internet</vt:lpstr>
      <vt:lpstr>What is key exchange useful for?</vt:lpstr>
      <vt:lpstr>The Number Field Sieve</vt:lpstr>
      <vt:lpstr>Key Size</vt:lpstr>
      <vt:lpstr>Key Size – Small-sized safe primes</vt:lpstr>
      <vt:lpstr>Key Size : what about 512-bit keys?</vt:lpstr>
      <vt:lpstr>Diffie-Hellman TLS Handshake</vt:lpstr>
      <vt:lpstr>DHE_EXPORT </vt:lpstr>
      <vt:lpstr>    Logjam Active TLS MITM downgrade attack to 512 bit export DHE </vt:lpstr>
      <vt:lpstr>Logjam</vt:lpstr>
      <vt:lpstr>Computing 512-bit discrete logs</vt:lpstr>
      <vt:lpstr>Most hosts use the same parameters</vt:lpstr>
      <vt:lpstr>Logjam – Exploiting False Start</vt:lpstr>
      <vt:lpstr>Cost estimates for bigger groups</vt:lpstr>
      <vt:lpstr>Decrypt the VPN traffic?</vt:lpstr>
      <vt:lpstr>Decrypt the VPN traffic?</vt:lpstr>
      <vt:lpstr>Decrypt the VPN traffic?</vt:lpstr>
      <vt:lpstr>Impact of breaking bigger groups</vt:lpstr>
      <vt:lpstr>Parameter reuse for 1024-bit Diffie-Hellman</vt:lpstr>
      <vt:lpstr>Solutions</vt:lpstr>
      <vt:lpstr>Solutions</vt:lpstr>
      <vt:lpstr>A new protocol: TLS 1.3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2015-11-12T18:52:18Z</dcterms:created>
  <dcterms:modified xsi:type="dcterms:W3CDTF">2015-11-14T18:17:25Z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